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9" d="100"/>
          <a:sy n="159" d="100"/>
        </p:scale>
        <p:origin x="1788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63" y="-64154"/>
            <a:ext cx="6364013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626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77EF3ED3-A43B-4EB4-99D5-58ABA812E20B}" type="datetimeFigureOut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06/09/2022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1C95E05-D42F-4079-AFF9-25B0616FC185}" type="slidenum">
              <a:rPr lang="fr-FR" sz="240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5666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gif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92363" y="-64154"/>
            <a:ext cx="63640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et modifiez le titre</a:t>
            </a:r>
          </a:p>
        </p:txBody>
      </p:sp>
      <p:sp>
        <p:nvSpPr>
          <p:cNvPr id="1027" name="Line 8"/>
          <p:cNvSpPr>
            <a:spLocks noChangeShapeType="1"/>
          </p:cNvSpPr>
          <p:nvPr/>
        </p:nvSpPr>
        <p:spPr bwMode="auto">
          <a:xfrm>
            <a:off x="0" y="6260306"/>
            <a:ext cx="9144000" cy="0"/>
          </a:xfrm>
          <a:prstGeom prst="line">
            <a:avLst/>
          </a:prstGeom>
          <a:noFill/>
          <a:ln w="12700">
            <a:gradFill>
              <a:gsLst>
                <a:gs pos="0">
                  <a:schemeClr val="bg2">
                    <a:lumMod val="25000"/>
                  </a:schemeClr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10800000" scaled="0"/>
            </a:gradFill>
            <a:round/>
            <a:headEnd/>
            <a:tailEnd/>
          </a:ln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400">
              <a:solidFill>
                <a:prstClr val="black"/>
              </a:solidFill>
              <a:ea typeface="ＭＳ Ｐゴシック" charset="-128"/>
            </a:endParaRPr>
          </a:p>
        </p:txBody>
      </p:sp>
      <p:pic>
        <p:nvPicPr>
          <p:cNvPr id="1030" name="Picture 14" descr="AMParisTech.jpg                                                00086A5BMacintosh HD                   C2DAC9E8: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31" y="6329166"/>
            <a:ext cx="1612241" cy="528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Image 10" descr="CNRSfilaire-grand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82282" y="6317705"/>
            <a:ext cx="50405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 descr="ARTS-hd-logo-carnot-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1125" y="6354982"/>
            <a:ext cx="1092584" cy="510236"/>
          </a:xfrm>
          <a:prstGeom prst="rect">
            <a:avLst/>
          </a:prstGeom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78294" y="6317705"/>
            <a:ext cx="787050" cy="54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338" y="6446379"/>
            <a:ext cx="1233534" cy="246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336" y="-1"/>
            <a:ext cx="1789024" cy="124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224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mbria"/>
          <a:ea typeface="ＭＳ Ｐゴシック" pitchFamily="-111" charset="-128"/>
          <a:cs typeface="ＭＳ Ｐゴシック" pitchFamily="-110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mbria"/>
          <a:ea typeface="ＭＳ Ｐゴシック" charset="0"/>
          <a:cs typeface="Cambri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mbria"/>
          <a:ea typeface="Cambria" pitchFamily="-110" charset="0"/>
          <a:cs typeface="Cambria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mbria"/>
          <a:ea typeface="Cambria" pitchFamily="-110" charset="0"/>
          <a:cs typeface="Cambria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1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il.amvalor.eu/" TargetMode="External"/><Relationship Id="rId2" Type="http://schemas.openxmlformats.org/officeDocument/2006/relationships/hyperlink" Target="http://pimm.paris.ensam.fr/sites/default/files/ARTS_ACH_Demande_achats_v4.xl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37427" y="13114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			Commande sur ARTS (1/2)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0" y="1124744"/>
            <a:ext cx="903558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C00000"/>
                </a:solidFill>
                <a:ea typeface="ＭＳ Ｐゴシック" pitchFamily="-110" charset="-128"/>
              </a:rPr>
              <a:t>Préparer sa demande d'achat</a:t>
            </a:r>
            <a:endParaRPr lang="fr-FR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</a:rPr>
              <a:t>Remplir la 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  <a:hlinkClick r:id="rId2"/>
              </a:rPr>
              <a:t>Demande d'Achat (DA) </a:t>
            </a: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en spécifiant entre autre :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Numéro de 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compte AMVALOR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: le solde de ce dossier doit rester positif après l'engagement de cette commande.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Joindre sous format papier, le devis (établi au nom de 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AMVALOR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-151 boulevard de l'Hôpital – 75013 Paris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).</a:t>
            </a:r>
            <a:endParaRPr lang="fr-FR" sz="1600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Mentionner dans </a:t>
            </a:r>
            <a:r>
              <a:rPr lang="fr-FR" sz="1600" b="1" i="1" dirty="0">
                <a:solidFill>
                  <a:prstClr val="black"/>
                </a:solidFill>
                <a:ea typeface="ＭＳ Ｐゴシック" pitchFamily="-110" charset="-128"/>
              </a:rPr>
              <a:t>Observation</a:t>
            </a:r>
            <a:r>
              <a:rPr lang="fr-FR" sz="1600" b="1" dirty="0">
                <a:solidFill>
                  <a:prstClr val="black"/>
                </a:solidFill>
                <a:ea typeface="ＭＳ Ｐゴシック" pitchFamily="-110" charset="-128"/>
              </a:rPr>
              <a:t>s si vous souhaitez que le fournisseur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(et éventuellement vous-même) </a:t>
            </a:r>
            <a:r>
              <a:rPr lang="fr-FR" sz="1600" b="1" dirty="0">
                <a:solidFill>
                  <a:prstClr val="black"/>
                </a:solidFill>
                <a:ea typeface="ＭＳ Ｐゴシック" pitchFamily="-110" charset="-128"/>
              </a:rPr>
              <a:t>reçoive la commande par email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.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600" b="1" dirty="0">
                <a:solidFill>
                  <a:prstClr val="black"/>
                </a:solidFill>
                <a:ea typeface="ＭＳ Ｐゴシック" pitchFamily="-110" charset="-128"/>
              </a:rPr>
              <a:t>L'adresse email du fournisseur pour envoi de la commande.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Le responsable du </a:t>
            </a:r>
            <a:r>
              <a:rPr lang="fr-FR" sz="1600" dirty="0" smtClean="0">
                <a:solidFill>
                  <a:prstClr val="black"/>
                </a:solidFill>
                <a:ea typeface="ＭＳ Ｐゴシック" pitchFamily="-110" charset="-128"/>
              </a:rPr>
              <a:t>compte AMVALOR 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doit </a:t>
            </a:r>
            <a:r>
              <a:rPr lang="fr-FR" sz="1600" b="1" dirty="0">
                <a:solidFill>
                  <a:prstClr val="black"/>
                </a:solidFill>
                <a:ea typeface="ＭＳ Ｐゴシック" pitchFamily="-110" charset="-128"/>
              </a:rPr>
              <a:t>signer la DA</a:t>
            </a:r>
            <a:r>
              <a:rPr lang="fr-FR" sz="1600" dirty="0">
                <a:solidFill>
                  <a:prstClr val="black"/>
                </a:solidFill>
                <a:ea typeface="ＭＳ Ｐゴシック" pitchFamily="-110" charset="-128"/>
              </a:rPr>
              <a:t>.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fr-FR" dirty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</a:rPr>
              <a:t>Déposer ces documents 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dans la bannette transparente </a:t>
            </a:r>
            <a:r>
              <a:rPr lang="fr-FR" b="1" dirty="0" smtClean="0">
                <a:solidFill>
                  <a:srgbClr val="6DE304">
                    <a:lumMod val="75000"/>
                  </a:srgbClr>
                </a:solidFill>
                <a:ea typeface="ＭＳ Ｐゴシック" pitchFamily="-110" charset="-128"/>
                <a:sym typeface="Wingdings"/>
              </a:rPr>
              <a:t>AMVALOR en face du Bureau H4.1.20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).</a:t>
            </a:r>
            <a:endParaRPr lang="fr-FR" dirty="0">
              <a:solidFill>
                <a:prstClr val="black"/>
              </a:solidFill>
              <a:ea typeface="ＭＳ Ｐゴシック" pitchFamily="-110" charset="-128"/>
              <a:sym typeface="Wingdings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Ces documents seront transmis à</a:t>
            </a: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</a:rPr>
              <a:t> </a:t>
            </a: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</a:rPr>
              <a:t>AMVALOR</a:t>
            </a:r>
            <a:r>
              <a:rPr lang="fr-FR" dirty="0" smtClean="0">
                <a:solidFill>
                  <a:prstClr val="black"/>
                </a:solidFill>
                <a:ea typeface="ＭＳ Ｐゴシック" pitchFamily="-110" charset="-128"/>
              </a:rPr>
              <a:t>.</a:t>
            </a:r>
            <a:endParaRPr lang="fr-FR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dirty="0">
              <a:solidFill>
                <a:prstClr val="black"/>
              </a:solidFill>
              <a:ea typeface="ＭＳ Ｐゴシック" pitchFamily="-110" charset="-128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400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N.B. : </a:t>
            </a:r>
            <a:r>
              <a:rPr lang="fr-FR" sz="1400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AMVALOR </a:t>
            </a:r>
            <a:r>
              <a:rPr lang="fr-FR" sz="1400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émet alors une commande qui est envoyée au fournisseur (papier et éventuellement email). </a:t>
            </a:r>
            <a:r>
              <a:rPr lang="fr-FR" sz="14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Le titulaire du compte 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AMVALOR </a:t>
            </a:r>
            <a:r>
              <a:rPr lang="fr-FR" sz="14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peut voir dans portail </a:t>
            </a:r>
            <a:r>
              <a:rPr lang="fr-FR" sz="1400" dirty="0" smtClean="0">
                <a:sym typeface="Wingdings"/>
                <a:hlinkClick r:id="rId3"/>
              </a:rPr>
              <a:t>https://portail.amvalor.eu/</a:t>
            </a:r>
            <a:r>
              <a:rPr lang="fr-FR" sz="1400" dirty="0" smtClean="0">
                <a:sym typeface="Wingdings"/>
              </a:rPr>
              <a:t> 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, </a:t>
            </a:r>
            <a:r>
              <a:rPr lang="fr-FR" sz="14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dans le détail 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le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 </a:t>
            </a:r>
            <a:r>
              <a:rPr lang="fr-FR" sz="14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compte imputé que la commande a été engagée. Vous avez ainsi accès au numéro de commande 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AMVALOR</a:t>
            </a:r>
            <a:r>
              <a:rPr lang="fr-FR" sz="1400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 </a:t>
            </a:r>
            <a:r>
              <a:rPr lang="fr-FR" sz="1400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et au détail des fournitures commandées. </a:t>
            </a: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800" b="1" dirty="0">
              <a:solidFill>
                <a:prstClr val="black"/>
              </a:solidFill>
              <a:ea typeface="ＭＳ Ｐゴシック" pitchFamily="-110" charset="-128"/>
              <a:sym typeface="Wingdings"/>
            </a:endParaRPr>
          </a:p>
          <a:p>
            <a:pPr marL="0" lv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- </a:t>
            </a:r>
            <a:r>
              <a:rPr lang="fr-FR" b="1" dirty="0" smtClean="0">
                <a:solidFill>
                  <a:prstClr val="black"/>
                </a:solidFill>
                <a:ea typeface="ＭＳ Ｐゴシック" pitchFamily="-110" charset="-128"/>
                <a:sym typeface="Wingdings"/>
              </a:rPr>
              <a:t>La livraison se fera à la loge Pinel.</a:t>
            </a:r>
            <a:endParaRPr lang="fr-FR" b="1" dirty="0">
              <a:solidFill>
                <a:prstClr val="black"/>
              </a:solidFill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805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712968" cy="4104456"/>
          </a:xfrm>
        </p:spPr>
        <p:txBody>
          <a:bodyPr/>
          <a:lstStyle/>
          <a:p>
            <a:pPr lvl="0" algn="l">
              <a:spcBef>
                <a:spcPct val="0"/>
              </a:spcBef>
            </a:pPr>
            <a:r>
              <a:rPr lang="fr-FR" sz="2400" kern="1200" dirty="0" smtClean="0">
                <a:solidFill>
                  <a:srgbClr val="C00000"/>
                </a:solidFill>
                <a:latin typeface="Times"/>
                <a:ea typeface="ＭＳ Ｐゴシック" pitchFamily="-110" charset="-128"/>
                <a:cs typeface="+mn-cs"/>
              </a:rPr>
              <a:t>Livraison</a:t>
            </a:r>
            <a:endParaRPr lang="fr-FR" sz="1800" kern="1200" dirty="0">
              <a:solidFill>
                <a:prstClr val="black"/>
              </a:solidFill>
              <a:latin typeface="Times"/>
              <a:ea typeface="ＭＳ Ｐゴシック" pitchFamily="-110" charset="-128"/>
              <a:cs typeface="+mn-cs"/>
            </a:endParaRPr>
          </a:p>
          <a:p>
            <a:pPr marL="285750" indent="-285750" algn="l">
              <a:spcBef>
                <a:spcPct val="0"/>
              </a:spcBef>
              <a:buFontTx/>
              <a:buChar char="-"/>
            </a:pPr>
            <a:r>
              <a:rPr lang="fr-FR" sz="1800" kern="1200" dirty="0">
                <a:solidFill>
                  <a:prstClr val="black"/>
                </a:solidFill>
                <a:latin typeface="Times"/>
                <a:ea typeface="ＭＳ Ｐゴシック" pitchFamily="-110" charset="-128"/>
              </a:rPr>
              <a:t>Vérifier la conformité des produits livrés</a:t>
            </a:r>
          </a:p>
          <a:p>
            <a:pPr marL="285750" lvl="0" indent="-285750" algn="l">
              <a:spcBef>
                <a:spcPct val="0"/>
              </a:spcBef>
              <a:buFontTx/>
              <a:buChar char="-"/>
            </a:pP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Garder le bon de livraison</a:t>
            </a:r>
          </a:p>
          <a:p>
            <a:pPr marL="285750" lvl="0" indent="-285750" algn="l">
              <a:spcBef>
                <a:spcPct val="0"/>
              </a:spcBef>
              <a:buFontTx/>
              <a:buChar char="-"/>
            </a:pPr>
            <a:endParaRPr lang="fr-FR" sz="1800" kern="1200" dirty="0">
              <a:solidFill>
                <a:prstClr val="black"/>
              </a:solidFill>
              <a:latin typeface="Times"/>
              <a:ea typeface="ＭＳ Ｐゴシック" pitchFamily="-110" charset="-128"/>
              <a:cs typeface="+mn-cs"/>
            </a:endParaRPr>
          </a:p>
          <a:p>
            <a:pPr lvl="0" algn="l">
              <a:spcBef>
                <a:spcPct val="0"/>
              </a:spcBef>
            </a:pPr>
            <a:r>
              <a:rPr lang="fr-FR" sz="2400" kern="1200" dirty="0">
                <a:solidFill>
                  <a:srgbClr val="C00000"/>
                </a:solidFill>
                <a:latin typeface="Times"/>
                <a:ea typeface="ＭＳ Ｐゴシック" pitchFamily="-110" charset="-128"/>
                <a:cs typeface="+mn-cs"/>
              </a:rPr>
              <a:t>Accord sur Facture</a:t>
            </a:r>
          </a:p>
          <a:p>
            <a:pPr marL="285750" lvl="0" indent="-285750" algn="l">
              <a:spcBef>
                <a:spcPct val="0"/>
              </a:spcBef>
              <a:buFontTx/>
              <a:buChar char="-"/>
            </a:pP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Lorsque </a:t>
            </a:r>
            <a:r>
              <a:rPr lang="fr-FR" sz="1800" kern="1200" dirty="0" err="1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Amvalor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reçoit la facture du fournisseur, 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Il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vous transmet par courrier le </a:t>
            </a:r>
            <a:r>
              <a:rPr lang="fr-FR" sz="1800" b="1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bordereau d'accord sur facture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(papier vert) que vous devez renseigner et signer (si la livraison est conforme) puis </a:t>
            </a:r>
            <a:r>
              <a:rPr lang="fr-FR" sz="1800" b="1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mettre dans la </a:t>
            </a:r>
            <a:r>
              <a:rPr lang="fr-FR" sz="1800" b="1" kern="1200" dirty="0" err="1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banette</a:t>
            </a:r>
            <a:r>
              <a:rPr lang="fr-FR" sz="1800" b="1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AMVALOR (H4.1.20)</a:t>
            </a:r>
            <a:r>
              <a:rPr lang="fr-FR" sz="1800" b="1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accompagné de l'original du bordereau de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livraison.  </a:t>
            </a:r>
            <a:endParaRPr lang="fr-FR" sz="1800" kern="1200" dirty="0" smtClean="0">
              <a:solidFill>
                <a:prstClr val="black"/>
              </a:solidFill>
              <a:latin typeface="Times"/>
              <a:ea typeface="ＭＳ Ｐゴシック" pitchFamily="-110" charset="-128"/>
              <a:cs typeface="+mn-cs"/>
            </a:endParaRPr>
          </a:p>
          <a:p>
            <a:pPr lvl="0" algn="l">
              <a:spcBef>
                <a:spcPct val="0"/>
              </a:spcBef>
            </a:pP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N.B. : Le paiement est alors déclenché par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AMVALOR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.</a:t>
            </a:r>
            <a:endParaRPr lang="fr-FR" sz="1800" kern="1200" dirty="0" smtClean="0">
              <a:solidFill>
                <a:prstClr val="black"/>
              </a:solidFill>
              <a:latin typeface="Times"/>
              <a:ea typeface="ＭＳ Ｐゴシック" pitchFamily="-110" charset="-128"/>
              <a:cs typeface="+mn-cs"/>
            </a:endParaRPr>
          </a:p>
          <a:p>
            <a:pPr lvl="0" algn="l">
              <a:spcBef>
                <a:spcPct val="0"/>
              </a:spcBef>
            </a:pP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N.B. : Toutes les archives des commandes sont conservées uniquement par </a:t>
            </a:r>
            <a:r>
              <a:rPr lang="fr-FR" sz="1800" kern="1200" dirty="0" err="1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Amvalor</a:t>
            </a:r>
            <a:r>
              <a:rPr lang="fr-FR" sz="1800" kern="120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et accessibles sur le </a:t>
            </a:r>
            <a:r>
              <a:rPr lang="fr-FR" sz="1800" kern="120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Portail </a:t>
            </a:r>
            <a:r>
              <a:rPr lang="fr-FR" sz="1800" kern="120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 </a:t>
            </a:r>
            <a:r>
              <a:rPr lang="fr-FR" sz="1800" kern="1200" dirty="0" smtClean="0">
                <a:solidFill>
                  <a:prstClr val="black"/>
                </a:solidFill>
                <a:latin typeface="Times"/>
                <a:ea typeface="ＭＳ Ｐゴシック" pitchFamily="-110" charset="-128"/>
                <a:cs typeface="+mn-cs"/>
              </a:rPr>
              <a:t>dans le détail du compte imputé.</a:t>
            </a:r>
          </a:p>
          <a:p>
            <a:pPr lvl="0" algn="l">
              <a:spcBef>
                <a:spcPct val="0"/>
              </a:spcBef>
            </a:pPr>
            <a:endParaRPr lang="fr-FR" sz="1800" kern="1200" dirty="0" smtClean="0">
              <a:solidFill>
                <a:prstClr val="black"/>
              </a:solidFill>
              <a:latin typeface="Times"/>
              <a:ea typeface="ＭＳ Ｐゴシック" pitchFamily="-110" charset="-128"/>
              <a:cs typeface="+mn-cs"/>
            </a:endParaRPr>
          </a:p>
          <a:p>
            <a:pPr lvl="0" algn="l">
              <a:spcBef>
                <a:spcPct val="0"/>
              </a:spcBef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51C95E05-D42F-4079-AFF9-25B0616FC185}" type="slidenum">
              <a:rPr lang="fr-FR" sz="2400" smtClean="0">
                <a:solidFill>
                  <a:prstClr val="black"/>
                </a:solidFill>
                <a:ea typeface="ＭＳ Ｐゴシック" pitchFamily="-110" charset="-128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2400">
              <a:solidFill>
                <a:prstClr val="black"/>
              </a:solidFill>
              <a:ea typeface="ＭＳ Ｐゴシック" pitchFamily="-110" charset="-12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7427" y="13114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00000"/>
                </a:solidFill>
                <a:ea typeface="ＭＳ Ｐゴシック" pitchFamily="-110" charset="-128"/>
              </a:rPr>
              <a:t>			Commande sur ARTS (2/2)</a:t>
            </a:r>
          </a:p>
        </p:txBody>
      </p:sp>
    </p:spTree>
    <p:extLst>
      <p:ext uri="{BB962C8B-B14F-4D97-AF65-F5344CB8AC3E}">
        <p14:creationId xmlns:p14="http://schemas.microsoft.com/office/powerpoint/2010/main" val="116751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Nouvelle présentation">
  <a:themeElements>
    <a:clrScheme name="Personnalisé 1">
      <a:dk1>
        <a:sysClr val="windowText" lastClr="000000"/>
      </a:dk1>
      <a:lt1>
        <a:sysClr val="window" lastClr="FFFFFF"/>
      </a:lt1>
      <a:dk2>
        <a:srgbClr val="8DBFFF"/>
      </a:dk2>
      <a:lt2>
        <a:srgbClr val="C6DFFF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1962BB"/>
      </a:hlink>
      <a:folHlink>
        <a:srgbClr val="A3EC62"/>
      </a:folHlink>
    </a:clrScheme>
    <a:fontScheme name="Nouvelle pré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1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313</Words>
  <Application>Microsoft Office PowerPoint</Application>
  <PresentationFormat>Affichage à l'écran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ＭＳ Ｐゴシック</vt:lpstr>
      <vt:lpstr>Cambria</vt:lpstr>
      <vt:lpstr>Times</vt:lpstr>
      <vt:lpstr>Wingdings</vt:lpstr>
      <vt:lpstr>2_Nouvelle présentation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vales</dc:creator>
  <cp:lastModifiedBy>SCHRIVE Christine</cp:lastModifiedBy>
  <cp:revision>5</cp:revision>
  <dcterms:created xsi:type="dcterms:W3CDTF">2016-03-18T13:47:46Z</dcterms:created>
  <dcterms:modified xsi:type="dcterms:W3CDTF">2022-09-06T10:11:22Z</dcterms:modified>
</cp:coreProperties>
</file>